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 Wegier" initials="PW" lastIdx="1" clrIdx="0"/>
  <p:cmAuthor id="2" name="Pete Wegier" initials="PW [2]" lastIdx="1" clrIdx="1"/>
  <p:cmAuthor id="3" name="Pete Wegier" initials="PW [3]" lastIdx="1" clrIdx="2"/>
  <p:cmAuthor id="4" name="Pete Wegier" initials="PW [4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B304"/>
    <a:srgbClr val="FFFFD1"/>
    <a:srgbClr val="E4A004"/>
    <a:srgbClr val="FFEC94"/>
    <a:srgbClr val="FAFF50"/>
    <a:srgbClr val="EAEAEA"/>
    <a:srgbClr val="FFFFB3"/>
    <a:srgbClr val="FFFF99"/>
    <a:srgbClr val="FEF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33" autoAdjust="0"/>
    <p:restoredTop sz="94671"/>
  </p:normalViewPr>
  <p:slideViewPr>
    <p:cSldViewPr>
      <p:cViewPr varScale="1">
        <p:scale>
          <a:sx n="26" d="100"/>
          <a:sy n="26" d="100"/>
        </p:scale>
        <p:origin x="2395" y="9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80"/>
            <a:ext cx="37308367" cy="70556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3" y="18653524"/>
            <a:ext cx="30725534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609608" indent="0" algn="ctr">
              <a:buNone/>
              <a:defRPr/>
            </a:lvl2pPr>
            <a:lvl3pPr marL="1219215" indent="0" algn="ctr">
              <a:buNone/>
              <a:defRPr/>
            </a:lvl3pPr>
            <a:lvl4pPr marL="1828823" indent="0" algn="ctr">
              <a:buNone/>
              <a:defRPr/>
            </a:lvl4pPr>
            <a:lvl5pPr marL="2438431" indent="0" algn="ctr">
              <a:buNone/>
              <a:defRPr/>
            </a:lvl5pPr>
            <a:lvl6pPr marL="3048038" indent="0" algn="ctr">
              <a:buNone/>
              <a:defRPr/>
            </a:lvl6pPr>
            <a:lvl7pPr marL="3657646" indent="0" algn="ctr">
              <a:buNone/>
              <a:defRPr/>
            </a:lvl7pPr>
            <a:lvl8pPr marL="4267253" indent="0" algn="ctr">
              <a:buNone/>
              <a:defRPr/>
            </a:lvl8pPr>
            <a:lvl9pPr marL="487686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CDFA-8CB8-4B41-B0A1-26995FF2F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71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B68E5-B6A7-5640-A5CF-46A9961D4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94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8022"/>
            <a:ext cx="9876367" cy="28088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868" y="1318022"/>
            <a:ext cx="29425900" cy="28088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95713-0954-804A-BFEB-7FE577E26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FD7E5-30EE-4C45-9D5E-80158457D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21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608" indent="0">
              <a:buNone/>
              <a:defRPr sz="2400"/>
            </a:lvl2pPr>
            <a:lvl3pPr marL="1219215" indent="0">
              <a:buNone/>
              <a:defRPr sz="2133"/>
            </a:lvl3pPr>
            <a:lvl4pPr marL="1828823" indent="0">
              <a:buNone/>
              <a:defRPr sz="1867"/>
            </a:lvl4pPr>
            <a:lvl5pPr marL="2438431" indent="0">
              <a:buNone/>
              <a:defRPr sz="1867"/>
            </a:lvl5pPr>
            <a:lvl6pPr marL="3048038" indent="0">
              <a:buNone/>
              <a:defRPr sz="1867"/>
            </a:lvl6pPr>
            <a:lvl7pPr marL="3657646" indent="0">
              <a:buNone/>
              <a:defRPr sz="1867"/>
            </a:lvl7pPr>
            <a:lvl8pPr marL="4267253" indent="0">
              <a:buNone/>
              <a:defRPr sz="1867"/>
            </a:lvl8pPr>
            <a:lvl9pPr marL="4876861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C4A8E-E81F-5448-B8AB-E6B955A13A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3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2867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1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6011A-2C36-B449-8145-AFD5906FAB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66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E6F752-39CF-9E46-9070-890D1468DF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E578F-70CA-724D-B50C-E6F01BD95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6018A-3202-1B4B-9CDB-09ABBB1ED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5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80"/>
            <a:ext cx="14439900" cy="557807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80"/>
            <a:ext cx="24536400" cy="28095178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B193B-3176-6D40-AF6C-2347956CF3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68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4267"/>
            </a:lvl1pPr>
            <a:lvl2pPr marL="609608" indent="0">
              <a:buNone/>
              <a:defRPr sz="3734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1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118FC-71BD-6D47-BFF1-52B9F2E652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2338" y="1317625"/>
            <a:ext cx="39506525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2338" y="7680325"/>
            <a:ext cx="39506525" cy="217249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23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3938" y="29976763"/>
            <a:ext cx="13903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ctr"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31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r" defTabSz="5851525" eaLnBrk="1" hangingPunct="1">
              <a:defRPr sz="8900"/>
            </a:lvl1pPr>
          </a:lstStyle>
          <a:p>
            <a:fld id="{3B1835AE-88E2-9649-B45B-600EFC0782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9608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6pPr>
      <a:lvl7pPr marL="1219215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7pPr>
      <a:lvl8pPr marL="1828823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8pPr>
      <a:lvl9pPr marL="2438431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9pPr>
    </p:titleStyle>
    <p:bodyStyle>
      <a:lvl1pPr marL="2192338" indent="-219233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205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4756150" indent="-1828800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8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7315200" indent="-146208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0242550" indent="-1462088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3166725" indent="-1462088" algn="l" defTabSz="5851525" rtl="0" eaLnBrk="0" fontAlgn="base" hangingPunct="0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3777556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6pPr>
      <a:lvl7pPr marL="14387164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7pPr>
      <a:lvl8pPr marL="14996771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8pPr>
      <a:lvl9pPr marL="15606379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288604.2016.1124171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hyperlink" Target="https://doi.org/10.1002/bdm.1751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doi.org/10.1215/03616878-30-4-563" TargetMode="Externa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">
            <a:extLst>
              <a:ext uri="{FF2B5EF4-FFF2-40B4-BE49-F238E27FC236}">
                <a16:creationId xmlns:a16="http://schemas.microsoft.com/office/drawing/2014/main" id="{C852AEF4-4C6A-4D86-BD76-7E725DD1A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227" y="25831800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Selected References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-136525"/>
            <a:ext cx="43891200" cy="4022725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t"/>
          <a:lstStyle/>
          <a:p>
            <a:pPr algn="ctr" defTabSz="5852657" eaLnBrk="1" hangingPunct="1">
              <a:defRPr/>
            </a:pPr>
            <a:endParaRPr lang="en-US" sz="8800" cap="small" dirty="0">
              <a:highlight>
                <a:srgbClr val="FFFFD1"/>
              </a:highlight>
              <a:latin typeface="Gill Sans"/>
              <a:cs typeface="Gill Sans"/>
            </a:endParaRPr>
          </a:p>
          <a:p>
            <a:pPr defTabSz="5852657" eaLnBrk="1" hangingPunct="1">
              <a:defRPr/>
            </a:pPr>
            <a:endParaRPr lang="en-US" sz="2800" dirty="0">
              <a:solidFill>
                <a:srgbClr val="000000"/>
              </a:solidFill>
              <a:highlight>
                <a:srgbClr val="FFFFD1"/>
              </a:highlight>
              <a:latin typeface="Gill Sans"/>
              <a:cs typeface="Gill San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3962400"/>
            <a:ext cx="11852602" cy="12954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Background and Objectives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32308800"/>
            <a:ext cx="43891200" cy="762000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endParaRPr lang="en-US" sz="6000" b="1" dirty="0">
              <a:solidFill>
                <a:schemeClr val="tx1"/>
              </a:solidFill>
              <a:latin typeface="Seravek Medium"/>
              <a:cs typeface="Seravek Medium"/>
            </a:endParaRPr>
          </a:p>
        </p:txBody>
      </p:sp>
      <p:sp>
        <p:nvSpPr>
          <p:cNvPr id="13325" name="TextBox 1"/>
          <p:cNvSpPr txBox="1">
            <a:spLocks noChangeArrowheads="1"/>
          </p:cNvSpPr>
          <p:nvPr/>
        </p:nvSpPr>
        <p:spPr bwMode="auto">
          <a:xfrm>
            <a:off x="14286797" y="32476166"/>
            <a:ext cx="3276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sz="2000" i="1" dirty="0"/>
              <a:t>This project was completed as part of a Masters thesis at the University of Missouri, and did not receive funding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0300" y="2293203"/>
            <a:ext cx="390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defRPr/>
            </a:pPr>
            <a:r>
              <a:rPr lang="en-US" sz="4800" dirty="0">
                <a:latin typeface="Gill Sans"/>
                <a:cs typeface="Gill Sans"/>
              </a:rPr>
              <a:t>Sean X. Duan BS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  <a:r>
              <a:rPr lang="en-US" sz="4800" dirty="0">
                <a:latin typeface="Gill Sans"/>
                <a:cs typeface="Gill Sans"/>
              </a:rPr>
              <a:t>, Victoria A. Shaffer PhD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242179"/>
            <a:ext cx="4091940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lnSpc>
                <a:spcPct val="70000"/>
              </a:lnSpc>
              <a:defRPr/>
            </a:pPr>
            <a:r>
              <a:rPr lang="en-GB" sz="8800" cap="small" dirty="0">
                <a:latin typeface="Gill Sans"/>
                <a:cs typeface="Gill Sans"/>
              </a:rPr>
              <a:t>The Use of Explicit Health Benefits Packages Increases Support for Universal Health Care for People with High Objective Numeracy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544431" y="3322186"/>
            <a:ext cx="4080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1</a:t>
            </a:r>
            <a:r>
              <a:rPr lang="en-US" sz="2800" dirty="0">
                <a:latin typeface="Gill Sans"/>
                <a:cs typeface="Gill Sans"/>
              </a:rPr>
              <a:t>University of Missouri—Columbia Department of Psychological Sciences 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882553" y="18364279"/>
          <a:ext cx="274589" cy="457200"/>
        </p:xfrm>
        <a:graphic>
          <a:graphicData uri="http://schemas.openxmlformats.org/drawingml/2006/table">
            <a:tbl>
              <a:tblPr/>
              <a:tblGrid>
                <a:gridCol w="27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1031200" y="6778625"/>
            <a:ext cx="6477000" cy="1298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2463287" y="13394821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Discussion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pic>
        <p:nvPicPr>
          <p:cNvPr id="27" name="Picture 26" descr="MU_StackedMU_2C_co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" y="218270"/>
            <a:ext cx="2867336" cy="3210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FC147C-4021-C649-A9E0-CBCB09509306}"/>
              </a:ext>
            </a:extLst>
          </p:cNvPr>
          <p:cNvSpPr txBox="1"/>
          <p:nvPr/>
        </p:nvSpPr>
        <p:spPr>
          <a:xfrm>
            <a:off x="468253" y="31785580"/>
            <a:ext cx="1083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1. </a:t>
            </a:r>
            <a:r>
              <a:rPr lang="en-GB" sz="2800" dirty="0">
                <a:latin typeface="Gill Sans Light"/>
                <a:cs typeface="Gill Sans Light"/>
              </a:rPr>
              <a:t>Web application for “Choosing Healthplans All Together” exercise. 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C763DE-CDD1-4448-8DF9-09DD8B450F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939463"/>
            <a:ext cx="10738421" cy="79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8673" y="5186709"/>
            <a:ext cx="11506200" cy="57708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Universal Health Care (UHC) lacks support in the U.S.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Literature indicates that opposition to UHC is rooted in lack of comprehension and perceptions that it may be unfair.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Explicit Health Benefits packages (HBPs) may improve support for UHC by outlining the cost and scope of care, directly addressing these concerns.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To test this, we compared support for UHC after an HBP intervention, uninformative control, or ‘standard’ UHC messaging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0391" y="10439400"/>
            <a:ext cx="11852602" cy="1298575"/>
          </a:xfrm>
          <a:prstGeom prst="rect">
            <a:avLst/>
          </a:prstGeom>
          <a:noFill/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Methods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5A011FB-2CF0-4663-BD64-E6CFF7FB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696" y="20680033"/>
            <a:ext cx="10738421" cy="11633289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1A552229-27EF-482A-AF76-1E9324C17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97" y="20679505"/>
            <a:ext cx="10738421" cy="11633289"/>
          </a:xfrm>
          <a:prstGeom prst="rect">
            <a:avLst/>
          </a:prstGeom>
        </p:spPr>
      </p:pic>
      <p:pic>
        <p:nvPicPr>
          <p:cNvPr id="43" name="Picture 4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CDC12F-57F2-4B99-B202-54268048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87" y="9876044"/>
            <a:ext cx="10084643" cy="10925027"/>
          </a:xfrm>
          <a:prstGeom prst="rect">
            <a:avLst/>
          </a:prstGeom>
        </p:spPr>
      </p:pic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CF943-F185-4765-BFEF-E32B02E58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233" y="9877573"/>
            <a:ext cx="10084640" cy="109250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59BB22D-C065-4C61-9BF8-2ECA112E199E}"/>
              </a:ext>
            </a:extLst>
          </p:cNvPr>
          <p:cNvSpPr txBox="1"/>
          <p:nvPr/>
        </p:nvSpPr>
        <p:spPr>
          <a:xfrm>
            <a:off x="14173200" y="4141163"/>
            <a:ext cx="5134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Table 1.  Demographics for Study 1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461200" y="15130105"/>
            <a:ext cx="11277600" cy="97872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In Study 1, both HBP interventions improved support for UHC compared to the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In Study 2, there was no direct effect of intervention on support for UHC.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However, there was a significant interaction between intervention and objective numeracy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u="sng" dirty="0">
                <a:latin typeface="Gill Sans Light"/>
                <a:cs typeface="Gill Sans Light"/>
              </a:rPr>
              <a:t>Greater objective numeracy predicted increased support for UHC in the intervention versus the control.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Support for UHC was mediated by perceived equity, but not comprehensibility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E.g. Increase in UHC support in control condition was partly mediated by increased perceived equity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latin typeface="Gill Sans Light"/>
                <a:cs typeface="Gill Sans Light"/>
              </a:rPr>
              <a:t>Conversely, lack of increase in UHC support in the intervention was due to lack of improved perceived equity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095C08-5CE1-4A15-8312-BAD5F327AF43}"/>
              </a:ext>
            </a:extLst>
          </p:cNvPr>
          <p:cNvSpPr txBox="1"/>
          <p:nvPr/>
        </p:nvSpPr>
        <p:spPr>
          <a:xfrm>
            <a:off x="31775400" y="27809547"/>
            <a:ext cx="12126853" cy="35086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>
                <a:latin typeface="Gill Sans Light"/>
                <a:cs typeface="Gill Sans Light"/>
              </a:rPr>
              <a:t>Glassman, Amanda, et al., (2016) Health Systems and Reform 2 (1): 39–50 </a:t>
            </a:r>
            <a:r>
              <a:rPr lang="en-GB" sz="3200" dirty="0">
                <a:latin typeface="Gill Sans Light"/>
                <a:cs typeface="Gill Sans Light"/>
                <a:hlinkClick r:id="rId8"/>
              </a:rPr>
              <a:t>https://doi.org/10.1080/23288604.2016.1124171</a:t>
            </a:r>
            <a:r>
              <a:rPr lang="en-GB" sz="3200" dirty="0">
                <a:latin typeface="Gill Sans Light"/>
                <a:cs typeface="Gill Sans Light"/>
              </a:rPr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 err="1">
                <a:latin typeface="Gill Sans Light"/>
                <a:cs typeface="Gill Sans Light"/>
              </a:rPr>
              <a:t>Goold</a:t>
            </a:r>
            <a:r>
              <a:rPr lang="en-GB" sz="3200" dirty="0">
                <a:latin typeface="Gill Sans Light"/>
                <a:cs typeface="Gill Sans Light"/>
              </a:rPr>
              <a:t>, Susan et al., (2005) Journal of Health Politics, Policy and Law 30 (4): 563–601. </a:t>
            </a:r>
            <a:r>
              <a:rPr lang="en-GB" sz="3200" dirty="0">
                <a:latin typeface="Gill Sans Light"/>
                <a:cs typeface="Gill Sans Light"/>
                <a:hlinkClick r:id="rId9"/>
              </a:rPr>
              <a:t>https://doi.org/10.1215/03616878-30-4-563</a:t>
            </a:r>
            <a:r>
              <a:rPr lang="en-GB" sz="3200" dirty="0">
                <a:latin typeface="Gill Sans Light"/>
                <a:cs typeface="Gill Sans Light"/>
              </a:rPr>
              <a:t>. 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200" dirty="0">
                <a:latin typeface="Gill Sans Light"/>
                <a:cs typeface="Gill Sans Light"/>
              </a:rPr>
              <a:t>Weller, Joshua A et al., (2013) Journal of </a:t>
            </a:r>
            <a:r>
              <a:rPr lang="en-GB" sz="3200" dirty="0" err="1">
                <a:latin typeface="Gill Sans Light"/>
                <a:cs typeface="Gill Sans Light"/>
              </a:rPr>
              <a:t>Behavioral</a:t>
            </a:r>
            <a:r>
              <a:rPr lang="en-GB" sz="3200" dirty="0">
                <a:latin typeface="Gill Sans Light"/>
                <a:cs typeface="Gill Sans Light"/>
              </a:rPr>
              <a:t> Decision Making 26 (2): 198–212. </a:t>
            </a:r>
            <a:r>
              <a:rPr lang="en-GB" sz="3200" dirty="0">
                <a:latin typeface="Gill Sans Light"/>
                <a:cs typeface="Gill Sans Light"/>
                <a:hlinkClick r:id="rId10"/>
              </a:rPr>
              <a:t>https://doi.org/10.1002/bdm.1751</a:t>
            </a:r>
            <a:r>
              <a:rPr lang="en-GB" sz="3200" dirty="0">
                <a:latin typeface="Gill Sans Light"/>
                <a:cs typeface="Gill Sans Light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1658600"/>
            <a:ext cx="11506200" cy="129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1 (N=189) – randomly assigned to build an HBP, assess a provided HBP, or an uninformative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2 (N=412) – randomly assigned to either build an HBP or read informational pamphlets about UHC; see Figure 2.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HBPs were built or provided using the “Choosing Healthplans All Together” (CHAT) simulation exercise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This consists of </a:t>
            </a:r>
            <a:r>
              <a:rPr lang="en-GB" sz="3600" dirty="0">
                <a:latin typeface="Gill Sans Light"/>
                <a:cs typeface="Gill Sans Light"/>
              </a:rPr>
              <a:t>allocating a limited set of resources to benefit types (e.g. dental) and choosing scope of coverage (basic-to-high); see Figure 1.</a:t>
            </a:r>
            <a:r>
              <a:rPr lang="en-US" sz="3600" dirty="0">
                <a:latin typeface="Gill Sans Light"/>
                <a:cs typeface="Gill Sans Light"/>
              </a:rPr>
              <a:t>	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each condition in both studies, participants: 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support for UHC (0-100) pre/post intervention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Provided demographic information (age, sex, race, etc.)</a:t>
            </a:r>
          </a:p>
          <a:p>
            <a:pPr marL="742950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Study 2, participants also: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comprehension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perceived equality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Completed objective (Rasch Numeracy Scale) and subjective (Subjective Numeracy Scale) measures of numeracy.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28AA3D5-E503-4C52-A14F-8CE18EEE34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863" y="4724400"/>
            <a:ext cx="8836137" cy="494882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D23E907-9BCD-43E7-8AEF-7931A9E540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0" y="4657159"/>
            <a:ext cx="4903832" cy="50964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FBC11-DB64-42BC-957E-E33F2F342600}"/>
              </a:ext>
            </a:extLst>
          </p:cNvPr>
          <p:cNvSpPr txBox="1"/>
          <p:nvPr/>
        </p:nvSpPr>
        <p:spPr>
          <a:xfrm>
            <a:off x="32332076" y="12712714"/>
            <a:ext cx="111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2. Example infographic provided as ‘standard’ UHC messaging in Study 2</a:t>
            </a:r>
            <a:endParaRPr lang="en-US" dirty="0"/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331564B3-4A7A-4E83-815D-E7106F7B0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029" b="42377"/>
          <a:stretch/>
        </p:blipFill>
        <p:spPr>
          <a:xfrm>
            <a:off x="33996916" y="4114800"/>
            <a:ext cx="7760684" cy="85336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47469A-EFDB-45CD-B5D0-5F0D01E0CD9D}"/>
              </a:ext>
            </a:extLst>
          </p:cNvPr>
          <p:cNvSpPr txBox="1"/>
          <p:nvPr/>
        </p:nvSpPr>
        <p:spPr>
          <a:xfrm>
            <a:off x="26898600" y="4053566"/>
            <a:ext cx="5134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Table 2.  Demographics for Study 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63B444-34AF-42C8-AE8A-AB6BF815B941}"/>
              </a:ext>
            </a:extLst>
          </p:cNvPr>
          <p:cNvSpPr txBox="1"/>
          <p:nvPr/>
        </p:nvSpPr>
        <p:spPr>
          <a:xfrm>
            <a:off x="40386961" y="3219036"/>
            <a:ext cx="323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: @DuanXiaoaho</a:t>
            </a:r>
            <a:endParaRPr lang="en-US" sz="2800" dirty="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F78ED70C-2080-4929-8386-1626E0EDE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098" y="3199598"/>
            <a:ext cx="458002" cy="45800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DF65500-0053-4004-8AEE-6333448C60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098" y="2696818"/>
            <a:ext cx="458002" cy="4580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1B580B-69E6-45DD-A64C-4A8FC4E61BBD}"/>
              </a:ext>
            </a:extLst>
          </p:cNvPr>
          <p:cNvSpPr txBox="1"/>
          <p:nvPr/>
        </p:nvSpPr>
        <p:spPr>
          <a:xfrm>
            <a:off x="40767000" y="2753380"/>
            <a:ext cx="323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: seanxduan@gmail.com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7162</TotalTime>
  <Words>579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Gill Sans</vt:lpstr>
      <vt:lpstr>Gill Sans Light</vt:lpstr>
      <vt:lpstr>Seravek Medium</vt:lpstr>
      <vt:lpstr>Times New Roman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Sean Duan</cp:lastModifiedBy>
  <cp:revision>325</cp:revision>
  <cp:lastPrinted>2018-10-10T22:35:49Z</cp:lastPrinted>
  <dcterms:created xsi:type="dcterms:W3CDTF">2004-07-27T20:30:49Z</dcterms:created>
  <dcterms:modified xsi:type="dcterms:W3CDTF">2021-10-01T16:22:03Z</dcterms:modified>
  <cp:category>scientific poster template</cp:category>
</cp:coreProperties>
</file>